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4" r:id="rId2"/>
    <p:sldMasterId id="2147483650" r:id="rId3"/>
    <p:sldMasterId id="2147483656" r:id="rId4"/>
    <p:sldMasterId id="2147483658" r:id="rId5"/>
    <p:sldMasterId id="2147483660" r:id="rId6"/>
    <p:sldMasterId id="2147483662" r:id="rId7"/>
  </p:sldMasterIdLst>
  <p:notesMasterIdLst>
    <p:notesMasterId r:id="rId32"/>
  </p:notesMasterIdLst>
  <p:handoutMasterIdLst>
    <p:handoutMasterId r:id="rId33"/>
  </p:handoutMasterIdLst>
  <p:sldIdLst>
    <p:sldId id="256" r:id="rId8"/>
    <p:sldId id="302" r:id="rId9"/>
    <p:sldId id="425" r:id="rId10"/>
    <p:sldId id="301" r:id="rId11"/>
    <p:sldId id="398" r:id="rId12"/>
    <p:sldId id="383" r:id="rId13"/>
    <p:sldId id="399" r:id="rId14"/>
    <p:sldId id="400" r:id="rId15"/>
    <p:sldId id="401" r:id="rId16"/>
    <p:sldId id="424" r:id="rId17"/>
    <p:sldId id="402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26" r:id="rId3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99"/>
    <a:srgbClr val="140E63"/>
    <a:srgbClr val="FFED00"/>
    <a:srgbClr val="1A3F66"/>
    <a:srgbClr val="E31E24"/>
    <a:srgbClr val="009747"/>
    <a:srgbClr val="EE741D"/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691" autoAdjust="0"/>
  </p:normalViewPr>
  <p:slideViewPr>
    <p:cSldViewPr snapToObjects="1">
      <p:cViewPr varScale="1">
        <p:scale>
          <a:sx n="89" d="100"/>
          <a:sy n="89" d="100"/>
        </p:scale>
        <p:origin x="-701" y="-72"/>
      </p:cViewPr>
      <p:guideLst>
        <p:guide orient="horz" pos="1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324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8C18-C96C-470C-8A15-9053B9A6D42B}" type="datetimeFigureOut">
              <a:rPr lang="de-DE" smtClean="0"/>
              <a:t>31.01.2018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11F1B-C177-4966-9F00-82B9FF19B7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39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34EC73-9CC8-4B31-99F0-1B5D562C4C44}" type="datetimeFigureOut">
              <a:rPr lang="de-DE"/>
              <a:pPr>
                <a:defRPr/>
              </a:pPr>
              <a:t>31.01.2018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3790FB-5766-443F-A4A0-586F75E57A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285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8DE202-722D-45B2-AE7E-63514287C3F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984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EF6F8B-7F3A-4940-9B8F-10A5F3934288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54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EF6F8B-7F3A-4940-9B8F-10A5F3934288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999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de-DE" dirty="0" smtClean="0"/>
          </a:p>
          <a:p>
            <a:pPr marL="171450" indent="-171450">
              <a:buFontTx/>
              <a:buChar char="-"/>
              <a:defRPr/>
            </a:pPr>
            <a:endParaRPr lang="de-DE" dirty="0" smtClean="0"/>
          </a:p>
          <a:p>
            <a:pPr marL="171450" indent="-171450">
              <a:buFontTx/>
              <a:buChar char="-"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A001F9-6920-42E5-8B44-04EBB7F1E07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5607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de-DE" dirty="0" smtClean="0"/>
          </a:p>
          <a:p>
            <a:pPr marL="171450" indent="-171450">
              <a:buFontTx/>
              <a:buChar char="-"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2BBB50-83D9-439E-BDA1-878CAE97017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476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5E243-FF7D-4024-BB73-2C8C7EE8955E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88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1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0F0413-4E3E-43D6-B220-B07B4D2C71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54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99ACD8-652D-4F15-AEC1-92ECB649C8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56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ulrich.hintermair@bbv-ls.de, nina.wittich@bbv-ls.de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56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80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EA879D-A2AB-4EE9-A020-E9AF0F07B0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6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DEEB8D-B445-4160-8A93-5930A7557F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73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A0780D0-167B-498C-9353-FFE1B9C11F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08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57ED4C-597F-42BA-9E45-99C356DCB8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22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4"/>
          <p:cNvSpPr txBox="1">
            <a:spLocks/>
          </p:cNvSpPr>
          <p:nvPr/>
        </p:nvSpPr>
        <p:spPr>
          <a:xfrm>
            <a:off x="8540750" y="6400800"/>
            <a:ext cx="423863" cy="4127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400" b="0" dirty="0">
              <a:solidFill>
                <a:srgbClr val="0070C0"/>
              </a:solidFill>
            </a:endParaRPr>
          </a:p>
        </p:txBody>
      </p:sp>
      <p:sp>
        <p:nvSpPr>
          <p:cNvPr id="17" name="Fußzeilenplatzhalter 4"/>
          <p:cNvSpPr txBox="1">
            <a:spLocks/>
          </p:cNvSpPr>
          <p:nvPr/>
        </p:nvSpPr>
        <p:spPr>
          <a:xfrm>
            <a:off x="0" y="0"/>
            <a:ext cx="3059113" cy="9080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 b="0">
                <a:solidFill>
                  <a:srgbClr val="0070C0"/>
                </a:solidFill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/>
          </a:p>
        </p:txBody>
      </p:sp>
      <p:sp>
        <p:nvSpPr>
          <p:cNvPr id="15" name="Fußzeilenplatzhalter 4"/>
          <p:cNvSpPr txBox="1">
            <a:spLocks/>
          </p:cNvSpPr>
          <p:nvPr/>
        </p:nvSpPr>
        <p:spPr>
          <a:xfrm>
            <a:off x="179388" y="333375"/>
            <a:ext cx="8208962" cy="411163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70C0"/>
                </a:solidFill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/>
          </a:p>
        </p:txBody>
      </p:sp>
      <p:sp>
        <p:nvSpPr>
          <p:cNvPr id="2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24300" y="6308725"/>
            <a:ext cx="4679950" cy="412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srgbClr val="140E6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sp>
        <p:nvSpPr>
          <p:cNvPr id="23" name="Fußzeilenplatzhalter 4"/>
          <p:cNvSpPr txBox="1">
            <a:spLocks/>
          </p:cNvSpPr>
          <p:nvPr/>
        </p:nvSpPr>
        <p:spPr>
          <a:xfrm>
            <a:off x="7235825" y="6329363"/>
            <a:ext cx="1431925" cy="4127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400" b="0" dirty="0">
              <a:solidFill>
                <a:srgbClr val="140E63"/>
              </a:solidFill>
            </a:endParaRPr>
          </a:p>
        </p:txBody>
      </p:sp>
      <p:cxnSp>
        <p:nvCxnSpPr>
          <p:cNvPr id="24" name="Gerade Verbindung 23"/>
          <p:cNvCxnSpPr/>
          <p:nvPr/>
        </p:nvCxnSpPr>
        <p:spPr>
          <a:xfrm>
            <a:off x="179388" y="6165850"/>
            <a:ext cx="8640762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6242050"/>
            <a:ext cx="17462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Bild 7" descr="ppt_03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8" b="2930"/>
          <a:stretch>
            <a:fillRect/>
          </a:stretch>
        </p:blipFill>
        <p:spPr bwMode="auto">
          <a:xfrm>
            <a:off x="0" y="-26988"/>
            <a:ext cx="91440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8" r:id="rId2"/>
    <p:sldLayoutId id="2147484389" r:id="rId3"/>
    <p:sldLayoutId id="2147484396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4"/>
          <p:cNvSpPr txBox="1">
            <a:spLocks/>
          </p:cNvSpPr>
          <p:nvPr/>
        </p:nvSpPr>
        <p:spPr>
          <a:xfrm>
            <a:off x="250825" y="2492375"/>
            <a:ext cx="8642350" cy="3168650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70C0"/>
                </a:solidFill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 smtClean="0">
                <a:solidFill>
                  <a:srgbClr val="140E63"/>
                </a:solidFill>
              </a:rPr>
              <a:t>Vielen Dank für Ihre Aufmerksamkeit!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 smtClean="0">
              <a:solidFill>
                <a:srgbClr val="140E63"/>
              </a:solidFill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0" y="0"/>
            <a:ext cx="3059113" cy="9080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defRPr b="0">
                <a:solidFill>
                  <a:srgbClr val="0070C0"/>
                </a:solidFill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24300" y="6308725"/>
            <a:ext cx="4679950" cy="412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srgbClr val="140E6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sp>
        <p:nvSpPr>
          <p:cNvPr id="19" name="Fußzeilenplatzhalter 4"/>
          <p:cNvSpPr txBox="1">
            <a:spLocks/>
          </p:cNvSpPr>
          <p:nvPr/>
        </p:nvSpPr>
        <p:spPr>
          <a:xfrm>
            <a:off x="7235825" y="6329363"/>
            <a:ext cx="1431925" cy="4127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400" b="0" dirty="0">
              <a:solidFill>
                <a:srgbClr val="140E63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>
            <a:off x="179388" y="6165850"/>
            <a:ext cx="8640762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Titelplatzhalter 9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pic>
        <p:nvPicPr>
          <p:cNvPr id="2056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6242050"/>
            <a:ext cx="17478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Bild 7" descr="ppt_0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8" b="2930"/>
          <a:stretch>
            <a:fillRect/>
          </a:stretch>
        </p:blipFill>
        <p:spPr bwMode="auto">
          <a:xfrm>
            <a:off x="0" y="-26988"/>
            <a:ext cx="91440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194175"/>
            <a:ext cx="2808287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79388" y="404813"/>
            <a:ext cx="215900" cy="21907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24300" y="6308725"/>
            <a:ext cx="4679950" cy="412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srgbClr val="140E6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179388" y="6165850"/>
            <a:ext cx="8640762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79388" y="390525"/>
            <a:ext cx="215900" cy="21907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pic>
        <p:nvPicPr>
          <p:cNvPr id="3078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42050"/>
            <a:ext cx="17478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Bild 7" descr="ppt_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8" b="2930"/>
          <a:stretch>
            <a:fillRect/>
          </a:stretch>
        </p:blipFill>
        <p:spPr bwMode="auto">
          <a:xfrm>
            <a:off x="0" y="-26988"/>
            <a:ext cx="91440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24300" y="6308725"/>
            <a:ext cx="4679950" cy="412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srgbClr val="140E6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cxnSp>
        <p:nvCxnSpPr>
          <p:cNvPr id="13" name="Gerade Verbindung 12"/>
          <p:cNvCxnSpPr/>
          <p:nvPr/>
        </p:nvCxnSpPr>
        <p:spPr>
          <a:xfrm>
            <a:off x="179388" y="6165850"/>
            <a:ext cx="8640762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395288" y="390525"/>
            <a:ext cx="215900" cy="2190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4101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6242050"/>
            <a:ext cx="17478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Bild 7" descr="ppt_0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8" b="2930"/>
          <a:stretch>
            <a:fillRect/>
          </a:stretch>
        </p:blipFill>
        <p:spPr bwMode="auto">
          <a:xfrm>
            <a:off x="0" y="-26988"/>
            <a:ext cx="91440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24300" y="6308725"/>
            <a:ext cx="4679950" cy="412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srgbClr val="140E6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cxnSp>
        <p:nvCxnSpPr>
          <p:cNvPr id="17" name="Gerade Verbindung 16"/>
          <p:cNvCxnSpPr/>
          <p:nvPr/>
        </p:nvCxnSpPr>
        <p:spPr>
          <a:xfrm>
            <a:off x="179388" y="6165850"/>
            <a:ext cx="8640762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179388" y="390525"/>
            <a:ext cx="215900" cy="21907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5125" name="Bild 7" descr="ppt_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8" b="2930"/>
          <a:stretch>
            <a:fillRect/>
          </a:stretch>
        </p:blipFill>
        <p:spPr bwMode="auto">
          <a:xfrm>
            <a:off x="0" y="-26988"/>
            <a:ext cx="91440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/>
        </p:nvSpPr>
        <p:spPr>
          <a:xfrm>
            <a:off x="250825" y="390525"/>
            <a:ext cx="217488" cy="21907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pic>
        <p:nvPicPr>
          <p:cNvPr id="5127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6242050"/>
            <a:ext cx="17478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24300" y="6308725"/>
            <a:ext cx="4679950" cy="412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srgbClr val="140E6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cxnSp>
        <p:nvCxnSpPr>
          <p:cNvPr id="18" name="Gerade Verbindung 17"/>
          <p:cNvCxnSpPr/>
          <p:nvPr/>
        </p:nvCxnSpPr>
        <p:spPr>
          <a:xfrm>
            <a:off x="179388" y="6165850"/>
            <a:ext cx="8640762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395288" y="401638"/>
            <a:ext cx="215900" cy="2190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6149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242050"/>
            <a:ext cx="17478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Bild 7" descr="ppt_0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8" b="2930"/>
          <a:stretch>
            <a:fillRect/>
          </a:stretch>
        </p:blipFill>
        <p:spPr bwMode="auto">
          <a:xfrm>
            <a:off x="0" y="-26988"/>
            <a:ext cx="91440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24300" y="6308725"/>
            <a:ext cx="4679950" cy="412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solidFill>
                  <a:srgbClr val="140E6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albert.meister@bbv-ls.de, christian.pasdera@bbv-ls.de</a:t>
            </a:r>
            <a:endParaRPr lang="de-DE"/>
          </a:p>
        </p:txBody>
      </p:sp>
      <p:cxnSp>
        <p:nvCxnSpPr>
          <p:cNvPr id="18" name="Gerade Verbindung 17"/>
          <p:cNvCxnSpPr/>
          <p:nvPr/>
        </p:nvCxnSpPr>
        <p:spPr>
          <a:xfrm>
            <a:off x="179388" y="6165850"/>
            <a:ext cx="8640762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395288" y="390525"/>
            <a:ext cx="215900" cy="2190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7173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6242050"/>
            <a:ext cx="17478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Bild 7" descr="ppt_0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8" b="2930"/>
          <a:stretch>
            <a:fillRect/>
          </a:stretch>
        </p:blipFill>
        <p:spPr bwMode="auto">
          <a:xfrm>
            <a:off x="0" y="-26988"/>
            <a:ext cx="91440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ußzeilenplatzhalter 4"/>
          <p:cNvSpPr txBox="1">
            <a:spLocks/>
          </p:cNvSpPr>
          <p:nvPr/>
        </p:nvSpPr>
        <p:spPr bwMode="auto">
          <a:xfrm>
            <a:off x="107950" y="1844824"/>
            <a:ext cx="871220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de-DE" altLang="de-DE" sz="3600" b="1" dirty="0" smtClean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r>
              <a:rPr lang="de-DE" altLang="de-DE" sz="3600" b="1" dirty="0" smtClean="0">
                <a:solidFill>
                  <a:srgbClr val="140E63"/>
                </a:solidFill>
                <a:latin typeface="Calibri" pitchFamily="34" charset="0"/>
              </a:rPr>
              <a:t>Information </a:t>
            </a:r>
            <a:r>
              <a:rPr lang="de-DE" altLang="de-DE" sz="3600" b="1" dirty="0">
                <a:solidFill>
                  <a:srgbClr val="140E63"/>
                </a:solidFill>
                <a:latin typeface="Calibri" pitchFamily="34" charset="0"/>
              </a:rPr>
              <a:t>zur </a:t>
            </a:r>
            <a:br>
              <a:rPr lang="de-DE" altLang="de-DE" sz="3600" b="1" dirty="0">
                <a:solidFill>
                  <a:srgbClr val="140E63"/>
                </a:solidFill>
                <a:latin typeface="Calibri" pitchFamily="34" charset="0"/>
              </a:rPr>
            </a:br>
            <a:r>
              <a:rPr lang="de-DE" altLang="de-DE" sz="3600" b="1" dirty="0">
                <a:solidFill>
                  <a:srgbClr val="140E63"/>
                </a:solidFill>
                <a:latin typeface="Calibri" pitchFamily="34" charset="0"/>
              </a:rPr>
              <a:t>Wunschentgegennahme</a:t>
            </a:r>
            <a:br>
              <a:rPr lang="de-DE" altLang="de-DE" sz="3600" b="1" dirty="0">
                <a:solidFill>
                  <a:srgbClr val="140E63"/>
                </a:solidFill>
                <a:latin typeface="Calibri" pitchFamily="34" charset="0"/>
              </a:rPr>
            </a:br>
            <a:r>
              <a:rPr lang="de-DE" altLang="de-DE" sz="3600" b="1" dirty="0" err="1">
                <a:solidFill>
                  <a:srgbClr val="140E63"/>
                </a:solidFill>
                <a:latin typeface="Calibri" pitchFamily="34" charset="0"/>
              </a:rPr>
              <a:t>Burtenbach</a:t>
            </a:r>
            <a:r>
              <a:rPr lang="de-DE" altLang="de-DE" sz="3600" b="1" dirty="0">
                <a:solidFill>
                  <a:srgbClr val="140E63"/>
                </a:solidFill>
                <a:latin typeface="Calibri" pitchFamily="34" charset="0"/>
              </a:rPr>
              <a:t> IV</a:t>
            </a:r>
          </a:p>
          <a:p>
            <a:pPr eaLnBrk="1" hangingPunct="1"/>
            <a:endParaRPr lang="de-DE" altLang="de-DE" sz="2000" dirty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endParaRPr lang="de-DE" altLang="de-DE" sz="2000" dirty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endParaRPr lang="de-DE" altLang="de-DE" sz="2000" dirty="0" smtClean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endParaRPr lang="de-DE" altLang="de-DE" sz="2000" dirty="0" smtClean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endParaRPr lang="de-DE" altLang="de-DE" sz="2000" dirty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sz="2000" dirty="0" err="1" smtClean="0">
                <a:solidFill>
                  <a:srgbClr val="140E63"/>
                </a:solidFill>
                <a:latin typeface="Calibri" pitchFamily="34" charset="0"/>
              </a:rPr>
              <a:t>Burtenbach</a:t>
            </a:r>
            <a:r>
              <a:rPr lang="de-DE" altLang="de-DE" sz="2000" dirty="0" smtClean="0">
                <a:solidFill>
                  <a:srgbClr val="140E63"/>
                </a:solidFill>
                <a:latin typeface="Calibri" pitchFamily="34" charset="0"/>
              </a:rPr>
              <a:t>, </a:t>
            </a:r>
            <a:r>
              <a:rPr lang="de-DE" altLang="de-DE" sz="2000" dirty="0">
                <a:solidFill>
                  <a:srgbClr val="140E63"/>
                </a:solidFill>
                <a:latin typeface="Calibri" pitchFamily="34" charset="0"/>
              </a:rPr>
              <a:t>den  </a:t>
            </a:r>
            <a:r>
              <a:rPr lang="de-DE" altLang="de-DE" sz="2000" dirty="0" smtClean="0">
                <a:solidFill>
                  <a:srgbClr val="140E63"/>
                </a:solidFill>
                <a:latin typeface="Calibri" pitchFamily="34" charset="0"/>
              </a:rPr>
              <a:t>31.01.2018</a:t>
            </a:r>
            <a:endParaRPr lang="de-DE" altLang="de-DE" sz="2000" dirty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endParaRPr lang="de-DE" altLang="de-DE" sz="2000" dirty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endParaRPr lang="de-DE" altLang="de-DE" sz="2400" b="1" dirty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4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5" name="Fußzeilenplatzhalter 3"/>
          <p:cNvSpPr txBox="1">
            <a:spLocks/>
          </p:cNvSpPr>
          <p:nvPr/>
        </p:nvSpPr>
        <p:spPr>
          <a:xfrm>
            <a:off x="599688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rgbClr val="140E6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501" y="1484784"/>
            <a:ext cx="5296998" cy="45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Besitzstandskarte Einlage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(Ausschnitt)</a:t>
            </a:r>
          </a:p>
        </p:txBody>
      </p:sp>
    </p:spTree>
    <p:extLst>
      <p:ext uri="{BB962C8B-B14F-4D97-AF65-F5344CB8AC3E}">
        <p14:creationId xmlns:p14="http://schemas.microsoft.com/office/powerpoint/2010/main" val="3671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3568" y="2033786"/>
            <a:ext cx="8087295" cy="82843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de-DE" altLang="de-DE" sz="2400" b="1" dirty="0">
                <a:solidFill>
                  <a:schemeClr val="tx1"/>
                </a:solidFill>
                <a:latin typeface="+mn-lt"/>
              </a:rPr>
              <a:t>Der Einlagewert eines Besitzstandes ist die Summe der </a:t>
            </a:r>
            <a:r>
              <a:rPr lang="de-DE" altLang="de-DE" sz="2400" b="1" dirty="0" smtClean="0">
                <a:solidFill>
                  <a:schemeClr val="tx1"/>
                </a:solidFill>
                <a:latin typeface="+mn-lt"/>
              </a:rPr>
              <a:t>Wertverhältniszahlen (WVZ) </a:t>
            </a:r>
            <a:r>
              <a:rPr lang="de-DE" altLang="de-DE" sz="2400" b="1" dirty="0">
                <a:solidFill>
                  <a:schemeClr val="tx1"/>
                </a:solidFill>
                <a:latin typeface="+mn-lt"/>
              </a:rPr>
              <a:t>aller Grundstücke.</a:t>
            </a:r>
          </a:p>
        </p:txBody>
      </p:sp>
      <p:sp>
        <p:nvSpPr>
          <p:cNvPr id="5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Einlagewert: </a:t>
            </a:r>
          </a:p>
        </p:txBody>
      </p:sp>
    </p:spTree>
    <p:extLst>
      <p:ext uri="{BB962C8B-B14F-4D97-AF65-F5344CB8AC3E}">
        <p14:creationId xmlns:p14="http://schemas.microsoft.com/office/powerpoint/2010/main" val="23282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1258888" y="1740872"/>
            <a:ext cx="6626225" cy="34163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None/>
            </a:pPr>
            <a:endParaRPr lang="de-DE" altLang="de-DE" sz="1000" dirty="0" smtClean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de-DE" altLang="de-DE" sz="1800" dirty="0" smtClean="0">
                <a:solidFill>
                  <a:schemeClr val="tx1"/>
                </a:solidFill>
                <a:latin typeface="+mn-lt"/>
              </a:rPr>
              <a:t>Wenn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in der Bodenordnung Flurstücke mit unterschiedlicher Bewertung ausgetauscht werden, ergeben sich Flächenmehrungen und Flächenminderungen</a:t>
            </a:r>
          </a:p>
          <a:p>
            <a:pPr algn="l" eaLnBrk="1" hangingPunct="1">
              <a:buFontTx/>
              <a:buNone/>
            </a:pPr>
            <a:endParaRPr lang="de-DE" altLang="de-DE" sz="1800" dirty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1 ha mit </a:t>
            </a:r>
            <a:r>
              <a:rPr lang="de-DE" altLang="de-DE" sz="1800" dirty="0">
                <a:solidFill>
                  <a:srgbClr val="0070C0"/>
                </a:solidFill>
                <a:latin typeface="+mn-lt"/>
              </a:rPr>
              <a:t>WZ  22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ergibt </a:t>
            </a:r>
            <a:r>
              <a:rPr lang="de-DE" altLang="de-DE" sz="1800" u="sng" dirty="0">
                <a:solidFill>
                  <a:schemeClr val="tx1"/>
                </a:solidFill>
                <a:latin typeface="+mn-lt"/>
              </a:rPr>
              <a:t>10.000 m² x </a:t>
            </a:r>
            <a:r>
              <a:rPr lang="de-DE" altLang="de-DE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22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 = </a:t>
            </a:r>
            <a:r>
              <a:rPr lang="de-DE" altLang="de-DE" sz="1800" dirty="0">
                <a:solidFill>
                  <a:schemeClr val="accent4"/>
                </a:solidFill>
                <a:latin typeface="+mn-lt"/>
              </a:rPr>
              <a:t>22.000 WVZ</a:t>
            </a:r>
            <a:endParaRPr lang="de-DE" altLang="de-DE" sz="1800" u="sng" dirty="0">
              <a:solidFill>
                <a:schemeClr val="accent4"/>
              </a:solidFill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			</a:t>
            </a:r>
            <a:r>
              <a:rPr lang="de-DE" altLang="de-DE" sz="1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10</a:t>
            </a:r>
            <a:endParaRPr lang="de-DE" altLang="de-DE" sz="1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auf </a:t>
            </a:r>
            <a:r>
              <a:rPr lang="de-DE" altLang="de-DE" sz="1800" dirty="0">
                <a:solidFill>
                  <a:srgbClr val="0070C0"/>
                </a:solidFill>
                <a:latin typeface="+mn-lt"/>
              </a:rPr>
              <a:t>WZ  20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getauscht  </a:t>
            </a:r>
            <a:r>
              <a:rPr lang="de-DE" altLang="de-DE" sz="1800" dirty="0">
                <a:solidFill>
                  <a:schemeClr val="accent4"/>
                </a:solidFill>
                <a:latin typeface="+mn-lt"/>
              </a:rPr>
              <a:t>22.000 WVZ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de-DE" altLang="de-DE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20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 = </a:t>
            </a:r>
            <a:r>
              <a:rPr lang="de-DE" altLang="de-DE" sz="1800" dirty="0" smtClean="0">
                <a:solidFill>
                  <a:schemeClr val="tx1"/>
                </a:solidFill>
                <a:latin typeface="+mn-lt"/>
              </a:rPr>
              <a:t>1100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x </a:t>
            </a:r>
            <a:r>
              <a:rPr lang="de-DE" altLang="de-DE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10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 =</a:t>
            </a:r>
          </a:p>
          <a:p>
            <a:pPr algn="l" eaLnBrk="1" hangingPunct="1">
              <a:buFontTx/>
              <a:buNone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11.000 m²  ergibt eine </a:t>
            </a:r>
            <a:r>
              <a:rPr lang="de-DE" altLang="de-DE" sz="1800" dirty="0">
                <a:solidFill>
                  <a:srgbClr val="FF0000"/>
                </a:solidFill>
                <a:latin typeface="+mn-lt"/>
              </a:rPr>
              <a:t>Flächenmehrung von 1.000 m²</a:t>
            </a:r>
          </a:p>
          <a:p>
            <a:pPr algn="l" eaLnBrk="1" hangingPunct="1">
              <a:buFontTx/>
              <a:buNone/>
            </a:pPr>
            <a:endParaRPr lang="de-DE" altLang="de-DE" sz="1800" dirty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a</a:t>
            </a:r>
            <a:r>
              <a:rPr lang="de-DE" altLang="de-DE" sz="1800" dirty="0" smtClean="0">
                <a:solidFill>
                  <a:schemeClr val="tx1"/>
                </a:solidFill>
                <a:latin typeface="+mn-lt"/>
              </a:rPr>
              <a:t>uf </a:t>
            </a:r>
            <a:r>
              <a:rPr lang="de-DE" altLang="de-DE" sz="1800" dirty="0">
                <a:solidFill>
                  <a:srgbClr val="0070C0"/>
                </a:solidFill>
                <a:latin typeface="+mn-lt"/>
              </a:rPr>
              <a:t>WZ 24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getauscht </a:t>
            </a:r>
            <a:r>
              <a:rPr lang="de-DE" altLang="de-DE" sz="1800" dirty="0">
                <a:solidFill>
                  <a:schemeClr val="accent4"/>
                </a:solidFill>
                <a:latin typeface="+mn-lt"/>
              </a:rPr>
              <a:t>22.000 WVZ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de-DE" altLang="de-DE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24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 = </a:t>
            </a:r>
            <a:r>
              <a:rPr lang="de-DE" altLang="de-DE" sz="1800" dirty="0" smtClean="0">
                <a:solidFill>
                  <a:schemeClr val="tx1"/>
                </a:solidFill>
                <a:latin typeface="+mn-lt"/>
              </a:rPr>
              <a:t>916,66 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x </a:t>
            </a:r>
            <a:r>
              <a:rPr lang="de-DE" altLang="de-DE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10</a:t>
            </a: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 = </a:t>
            </a:r>
          </a:p>
          <a:p>
            <a:pPr algn="l" eaLnBrk="1" hangingPunct="1">
              <a:buFontTx/>
              <a:buNone/>
            </a:pPr>
            <a:r>
              <a:rPr lang="de-DE" altLang="de-DE" sz="1800" dirty="0">
                <a:solidFill>
                  <a:schemeClr val="tx1"/>
                </a:solidFill>
                <a:latin typeface="+mn-lt"/>
              </a:rPr>
              <a:t>9.166 m²  ergibt eine </a:t>
            </a:r>
            <a:r>
              <a:rPr lang="de-DE" altLang="de-DE" sz="1800" dirty="0">
                <a:solidFill>
                  <a:srgbClr val="FF0000"/>
                </a:solidFill>
                <a:latin typeface="+mn-lt"/>
              </a:rPr>
              <a:t>Flächenminderung von 834 m²</a:t>
            </a:r>
          </a:p>
        </p:txBody>
      </p:sp>
      <p:sp>
        <p:nvSpPr>
          <p:cNvPr id="5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Flächenmehrung und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Flächenminderung</a:t>
            </a:r>
          </a:p>
        </p:txBody>
      </p:sp>
    </p:spTree>
    <p:extLst>
      <p:ext uri="{BB962C8B-B14F-4D97-AF65-F5344CB8AC3E}">
        <p14:creationId xmlns:p14="http://schemas.microsoft.com/office/powerpoint/2010/main" val="12695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59" y="2197658"/>
            <a:ext cx="7965703" cy="3845371"/>
          </a:xfrm>
          <a:prstGeom prst="rect">
            <a:avLst/>
          </a:prstGeom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2100" dirty="0" smtClean="0"/>
              <a:t>Zeitpunkt ist der 01.02.2018  -  15.02.2018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100" dirty="0" smtClean="0"/>
              <a:t>Schriftliche Einladung für jeden Grundstückseigentümer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100" dirty="0" smtClean="0"/>
              <a:t>Verhandlungsraum ist das Martin-Luther-Haus in </a:t>
            </a:r>
            <a:r>
              <a:rPr lang="de-DE" altLang="de-DE" sz="2100" dirty="0" err="1" smtClean="0"/>
              <a:t>Burtenbach</a:t>
            </a:r>
            <a:r>
              <a:rPr lang="de-DE" altLang="de-DE" sz="21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100" dirty="0" smtClean="0"/>
              <a:t>Anwesenheit von 1-2 Vorstandsmitgliedern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100" dirty="0" smtClean="0"/>
              <a:t>Besitzüberprüfung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100" dirty="0" smtClean="0"/>
              <a:t>Verhandlung über den Grundbesitz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100" dirty="0" smtClean="0"/>
              <a:t>Pachtverhältnisse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100" dirty="0" smtClean="0"/>
              <a:t>Niederschrift über Verhandlungsgespräch</a:t>
            </a: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Ablauf der Wunsch- </a:t>
            </a:r>
          </a:p>
          <a:p>
            <a:pPr eaLnBrk="1" hangingPunct="1"/>
            <a:r>
              <a:rPr lang="de-DE" altLang="de-DE" sz="2800" b="1" dirty="0" err="1" smtClean="0">
                <a:solidFill>
                  <a:srgbClr val="140E63"/>
                </a:solidFill>
                <a:latin typeface="Calibri" pitchFamily="34" charset="0"/>
              </a:rPr>
              <a:t>entgegennahme</a:t>
            </a:r>
            <a:endParaRPr lang="de-DE" altLang="de-DE" sz="2800" b="1" dirty="0" smtClean="0">
              <a:solidFill>
                <a:srgbClr val="140E63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7500" y="1911648"/>
            <a:ext cx="7848600" cy="3744416"/>
          </a:xfrm>
          <a:prstGeom prst="rect">
            <a:avLst/>
          </a:prstGeom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sz="2400" dirty="0" smtClean="0"/>
              <a:t>anhand Ihrer zugesendeten Unterlagen eingehend mit den Abfindungsvorstellungen befassen</a:t>
            </a:r>
          </a:p>
          <a:p>
            <a:pPr eaLnBrk="1" hangingPunct="1"/>
            <a:endParaRPr lang="de-DE" altLang="de-DE" sz="1000" dirty="0" smtClean="0"/>
          </a:p>
          <a:p>
            <a:pPr eaLnBrk="1" hangingPunct="1"/>
            <a:r>
              <a:rPr lang="de-DE" altLang="de-DE" sz="2400" dirty="0" smtClean="0"/>
              <a:t>diese mit Familienangehörigen und Pächtern besprechen</a:t>
            </a:r>
          </a:p>
          <a:p>
            <a:pPr eaLnBrk="1" hangingPunct="1"/>
            <a:endParaRPr lang="de-DE" altLang="de-DE" sz="1000" dirty="0" smtClean="0"/>
          </a:p>
          <a:p>
            <a:pPr eaLnBrk="1" hangingPunct="1"/>
            <a:r>
              <a:rPr lang="de-DE" altLang="de-DE" sz="2400" dirty="0" smtClean="0"/>
              <a:t>Beratung vom Landwirtschaftsamt und vom BBV Geschäftsstelle Günzburg</a:t>
            </a:r>
          </a:p>
          <a:p>
            <a:pPr eaLnBrk="1" hangingPunct="1"/>
            <a:endParaRPr lang="de-DE" altLang="de-DE" sz="1000" dirty="0" smtClean="0"/>
          </a:p>
          <a:p>
            <a:pPr eaLnBrk="1" hangingPunct="1"/>
            <a:r>
              <a:rPr lang="de-DE" altLang="de-DE" sz="2400" dirty="0" smtClean="0"/>
              <a:t>3 Alternativen überlegen, Notizen machen und mitbringen </a:t>
            </a:r>
          </a:p>
          <a:p>
            <a:pPr eaLnBrk="1" hangingPunct="1"/>
            <a:endParaRPr lang="de-DE" altLang="de-DE" sz="1000" dirty="0" smtClean="0"/>
          </a:p>
          <a:p>
            <a:pPr eaLnBrk="1" hangingPunct="1"/>
            <a:r>
              <a:rPr lang="de-DE" altLang="de-DE" sz="2400" dirty="0" smtClean="0"/>
              <a:t>Berater kann zum Wunschtermin mitgenommen werden</a:t>
            </a: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Vorbereitung zum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Wunschtermin</a:t>
            </a:r>
          </a:p>
        </p:txBody>
      </p:sp>
    </p:spTree>
    <p:extLst>
      <p:ext uri="{BB962C8B-B14F-4D97-AF65-F5344CB8AC3E}">
        <p14:creationId xmlns:p14="http://schemas.microsoft.com/office/powerpoint/2010/main" val="405606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59681" y="1844824"/>
            <a:ext cx="7489825" cy="3816424"/>
          </a:xfrm>
          <a:prstGeom prst="rect">
            <a:avLst/>
          </a:prstGeom>
        </p:spPr>
        <p:txBody>
          <a:bodyPr lIns="90488" tIns="44450" rIns="90488" bIns="44450"/>
          <a:lstStyle>
            <a:defPPr>
              <a:defRPr lang="de-DE"/>
            </a:defPPr>
            <a:lvl1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endParaRPr lang="de-DE" altLang="de-DE" dirty="0"/>
          </a:p>
          <a:p>
            <a:r>
              <a:rPr lang="de-DE" altLang="de-DE" dirty="0"/>
              <a:t>Abfindung in Geld statt Land (§ 52 FlurbG)</a:t>
            </a:r>
            <a:br>
              <a:rPr lang="de-DE" altLang="de-DE" dirty="0"/>
            </a:br>
            <a:endParaRPr lang="de-DE" altLang="de-DE" dirty="0"/>
          </a:p>
          <a:p>
            <a:r>
              <a:rPr lang="de-DE" altLang="de-DE" dirty="0"/>
              <a:t>Minder- / Mehrausweisung</a:t>
            </a:r>
            <a:br>
              <a:rPr lang="de-DE" altLang="de-DE" dirty="0"/>
            </a:br>
            <a:endParaRPr lang="de-DE" altLang="de-DE" dirty="0"/>
          </a:p>
          <a:p>
            <a:r>
              <a:rPr lang="de-DE" altLang="de-DE" dirty="0"/>
              <a:t>Vollmacht – wichtig (Verfahrensvereinfachung)</a:t>
            </a: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Vorbereitung zum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Wunschtermin</a:t>
            </a:r>
          </a:p>
        </p:txBody>
      </p:sp>
    </p:spTree>
    <p:extLst>
      <p:ext uri="{BB962C8B-B14F-4D97-AF65-F5344CB8AC3E}">
        <p14:creationId xmlns:p14="http://schemas.microsoft.com/office/powerpoint/2010/main" val="265700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694560" y="2180354"/>
            <a:ext cx="5965672" cy="3120854"/>
          </a:xfrm>
          <a:prstGeom prst="rect">
            <a:avLst/>
          </a:prstGeom>
          <a:extLst/>
        </p:spPr>
        <p:txBody>
          <a:bodyPr lIns="90488" tIns="44450" rIns="90488" bIns="44450"/>
          <a:lstStyle>
            <a:defPPr>
              <a:defRPr lang="de-DE"/>
            </a:defPPr>
            <a:lvl1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r>
              <a:rPr lang="de-DE" altLang="de-DE" dirty="0" smtClean="0"/>
              <a:t>Auszug </a:t>
            </a:r>
            <a:r>
              <a:rPr lang="de-DE" altLang="de-DE" dirty="0"/>
              <a:t>aus dem Flurbereinigungsplan</a:t>
            </a:r>
          </a:p>
          <a:p>
            <a:endParaRPr lang="de-DE" altLang="de-DE" dirty="0"/>
          </a:p>
          <a:p>
            <a:r>
              <a:rPr lang="de-DE" altLang="de-DE" dirty="0" smtClean="0"/>
              <a:t>Vollmacht</a:t>
            </a:r>
            <a:endParaRPr lang="de-DE" altLang="de-DE" dirty="0"/>
          </a:p>
          <a:p>
            <a:endParaRPr lang="de-DE" altLang="de-DE" dirty="0"/>
          </a:p>
          <a:p>
            <a:r>
              <a:rPr lang="de-DE" altLang="de-DE" dirty="0" smtClean="0"/>
              <a:t>Bestandsblatt </a:t>
            </a:r>
            <a:r>
              <a:rPr lang="de-DE" altLang="de-DE" dirty="0"/>
              <a:t>(Einlage) mit </a:t>
            </a:r>
            <a:r>
              <a:rPr lang="de-DE" altLang="de-DE" dirty="0" smtClean="0"/>
              <a:t>DG-Flächen (wenn </a:t>
            </a:r>
            <a:r>
              <a:rPr lang="de-DE" altLang="de-DE" dirty="0"/>
              <a:t>DG-Flächen vorhanden sind)</a:t>
            </a:r>
          </a:p>
          <a:p>
            <a:endParaRPr lang="de-DE" altLang="de-DE" dirty="0"/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Unterlagen zur Ladung</a:t>
            </a:r>
          </a:p>
        </p:txBody>
      </p:sp>
    </p:spTree>
    <p:extLst>
      <p:ext uri="{BB962C8B-B14F-4D97-AF65-F5344CB8AC3E}">
        <p14:creationId xmlns:p14="http://schemas.microsoft.com/office/powerpoint/2010/main" val="3802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4170917" y="2212975"/>
            <a:ext cx="40322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pic>
        <p:nvPicPr>
          <p:cNvPr id="5" name="Picture 4" descr="J:\BZ-OBB\Zusammenlegung\Verfahren\Unteres Labertal\SKMBT_C28014110313450_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" b="51456"/>
          <a:stretch>
            <a:fillRect/>
          </a:stretch>
        </p:blipFill>
        <p:spPr bwMode="auto">
          <a:xfrm>
            <a:off x="575229" y="1412776"/>
            <a:ext cx="7762875" cy="456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Auszug aus dem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Flurbereinigungsplan</a:t>
            </a:r>
          </a:p>
        </p:txBody>
      </p:sp>
    </p:spTree>
    <p:extLst>
      <p:ext uri="{BB962C8B-B14F-4D97-AF65-F5344CB8AC3E}">
        <p14:creationId xmlns:p14="http://schemas.microsoft.com/office/powerpoint/2010/main" val="26451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4148138" y="2068959"/>
            <a:ext cx="40322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484784"/>
            <a:ext cx="661035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Vertretungsvollmacht</a:t>
            </a:r>
          </a:p>
        </p:txBody>
      </p:sp>
      <p:sp>
        <p:nvSpPr>
          <p:cNvPr id="2" name="Rechteck 1"/>
          <p:cNvSpPr/>
          <p:nvPr/>
        </p:nvSpPr>
        <p:spPr>
          <a:xfrm>
            <a:off x="2123728" y="5805264"/>
            <a:ext cx="3672408" cy="25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644008" y="1700808"/>
            <a:ext cx="2664296" cy="8640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644008" y="1700806"/>
            <a:ext cx="2664000" cy="864000"/>
          </a:xfrm>
          <a:prstGeom prst="rect">
            <a:avLst/>
          </a:prstGeom>
          <a:solidFill>
            <a:srgbClr val="D9D9D9">
              <a:alpha val="74118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de-DE" sz="600" dirty="0" smtClean="0">
              <a:solidFill>
                <a:srgbClr val="FF0000"/>
              </a:solidFill>
            </a:endParaRPr>
          </a:p>
          <a:p>
            <a:pPr algn="ctr"/>
            <a:r>
              <a:rPr lang="de-DE" sz="1600" dirty="0" smtClean="0">
                <a:solidFill>
                  <a:srgbClr val="FF0000"/>
                </a:solidFill>
              </a:rPr>
              <a:t>wird von </a:t>
            </a:r>
          </a:p>
          <a:p>
            <a:pPr algn="ctr"/>
            <a:r>
              <a:rPr lang="de-DE" sz="1600" dirty="0" smtClean="0">
                <a:solidFill>
                  <a:srgbClr val="FF0000"/>
                </a:solidFill>
              </a:rPr>
              <a:t>BBV LS ausgefüllt</a:t>
            </a:r>
            <a:endParaRPr lang="de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4148138" y="2212975"/>
            <a:ext cx="40322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" t="3962" r="8950" b="2653"/>
          <a:stretch/>
        </p:blipFill>
        <p:spPr bwMode="auto">
          <a:xfrm>
            <a:off x="827584" y="1556792"/>
            <a:ext cx="7744755" cy="45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3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4"/>
          <p:cNvSpPr txBox="1">
            <a:spLocks/>
          </p:cNvSpPr>
          <p:nvPr/>
        </p:nvSpPr>
        <p:spPr bwMode="auto">
          <a:xfrm>
            <a:off x="395288" y="260350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Geschäftsbereiche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BBV LandSiedlung</a:t>
            </a:r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17411" name="Fußzeilenplatzhalter 4"/>
          <p:cNvSpPr txBox="1">
            <a:spLocks/>
          </p:cNvSpPr>
          <p:nvPr/>
        </p:nvSpPr>
        <p:spPr bwMode="auto">
          <a:xfrm>
            <a:off x="179388" y="1989138"/>
            <a:ext cx="8640762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2400" b="1" dirty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4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17412" name="Fußzeilenplatzhalter 4"/>
          <p:cNvSpPr txBox="1">
            <a:spLocks/>
          </p:cNvSpPr>
          <p:nvPr/>
        </p:nvSpPr>
        <p:spPr bwMode="auto">
          <a:xfrm>
            <a:off x="611188" y="1716088"/>
            <a:ext cx="856932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  <a:p>
            <a:pPr eaLnBrk="1" hangingPunct="1"/>
            <a:endParaRPr lang="de-DE" altLang="de-DE" sz="2400" b="1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  <a:p>
            <a:pPr eaLnBrk="1" hangingPunct="1"/>
            <a:endParaRPr lang="de-DE" altLang="de-DE" sz="2400" b="1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079500" y="1484784"/>
            <a:ext cx="76327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endParaRPr lang="de-DE" altLang="de-DE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de-DE" altLang="de-DE" dirty="0">
                <a:solidFill>
                  <a:schemeClr val="tx1"/>
                </a:solidFill>
                <a:latin typeface="+mn-lt"/>
              </a:rPr>
              <a:t>- Investitionsbetreuung</a:t>
            </a:r>
          </a:p>
          <a:p>
            <a:pPr lvl="1" indent="0">
              <a:defRPr/>
            </a:pPr>
            <a:r>
              <a:rPr lang="de-DE" altLang="de-DE" sz="1400" dirty="0">
                <a:solidFill>
                  <a:schemeClr val="tx1"/>
                </a:solidFill>
                <a:latin typeface="+mn-lt"/>
              </a:rPr>
              <a:t>- Baubetreuung bei einzelbetrieblicher Investitionsförderung (AFP)</a:t>
            </a:r>
          </a:p>
          <a:p>
            <a:pPr lvl="1" indent="0">
              <a:defRPr/>
            </a:pPr>
            <a:r>
              <a:rPr lang="de-DE" altLang="de-DE" sz="1400" dirty="0">
                <a:solidFill>
                  <a:schemeClr val="tx1"/>
                </a:solidFill>
                <a:latin typeface="+mn-lt"/>
              </a:rPr>
              <a:t>- Entwurfsplanung sämtlicher landwirtschaftlicher Gebäude</a:t>
            </a:r>
          </a:p>
          <a:p>
            <a:pPr>
              <a:defRPr/>
            </a:pPr>
            <a:endParaRPr lang="de-DE" altLang="de-DE" sz="1400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de-DE" altLang="de-DE" dirty="0">
                <a:solidFill>
                  <a:schemeClr val="tx1"/>
                </a:solidFill>
                <a:latin typeface="+mn-lt"/>
              </a:rPr>
              <a:t>- Flur- und Regionalentwicklung</a:t>
            </a:r>
          </a:p>
          <a:p>
            <a:pPr lvl="1" indent="0">
              <a:defRPr/>
            </a:pPr>
            <a:r>
              <a:rPr lang="de-DE" altLang="de-DE" sz="1400" dirty="0" smtClean="0">
                <a:solidFill>
                  <a:schemeClr val="tx1"/>
                </a:solidFill>
                <a:latin typeface="+mn-lt"/>
              </a:rPr>
              <a:t>- Landtauschverfahren</a:t>
            </a:r>
            <a:r>
              <a:rPr lang="de-DE" altLang="de-DE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de-DE" altLang="de-DE" sz="1400" dirty="0" smtClean="0">
                <a:solidFill>
                  <a:schemeClr val="tx1"/>
                </a:solidFill>
                <a:latin typeface="+mn-lt"/>
              </a:rPr>
              <a:t>Flurbereinigungsverfahren</a:t>
            </a:r>
            <a:endParaRPr lang="de-DE" altLang="de-DE" sz="14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Tx/>
              <a:buChar char="-"/>
              <a:defRPr/>
            </a:pPr>
            <a:endParaRPr lang="de-DE" altLang="de-DE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de-DE" altLang="de-DE" dirty="0">
                <a:solidFill>
                  <a:schemeClr val="tx1"/>
                </a:solidFill>
                <a:latin typeface="+mn-lt"/>
              </a:rPr>
              <a:t>- Ländliche Immobilien</a:t>
            </a:r>
          </a:p>
          <a:p>
            <a:pPr lvl="1" indent="0">
              <a:defRPr/>
            </a:pPr>
            <a:r>
              <a:rPr lang="de-DE" altLang="de-DE" sz="1400" dirty="0">
                <a:solidFill>
                  <a:schemeClr val="tx1"/>
                </a:solidFill>
                <a:latin typeface="+mn-lt"/>
              </a:rPr>
              <a:t>- Vermittlung von Land- und Forstwirtschaftlichen Grundstücken, Hofstellen</a:t>
            </a:r>
          </a:p>
          <a:p>
            <a:pPr lvl="1" indent="0">
              <a:defRPr/>
            </a:pPr>
            <a:r>
              <a:rPr lang="de-DE" altLang="de-DE" sz="1400" dirty="0">
                <a:solidFill>
                  <a:schemeClr val="tx1"/>
                </a:solidFill>
                <a:latin typeface="+mn-lt"/>
              </a:rPr>
              <a:t>- Erstellung von Gutachten</a:t>
            </a:r>
          </a:p>
          <a:p>
            <a:pPr>
              <a:defRPr/>
            </a:pPr>
            <a:endParaRPr lang="de-DE" altLang="de-DE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de-DE" altLang="de-DE" dirty="0">
                <a:solidFill>
                  <a:schemeClr val="tx1"/>
                </a:solidFill>
                <a:latin typeface="+mn-lt"/>
              </a:rPr>
              <a:t>- Betriebs- und Energieberatung</a:t>
            </a:r>
          </a:p>
          <a:p>
            <a:pPr lvl="1" indent="0">
              <a:defRPr/>
            </a:pPr>
            <a:r>
              <a:rPr lang="de-DE" altLang="de-DE" sz="1400" dirty="0">
                <a:solidFill>
                  <a:schemeClr val="tx1"/>
                </a:solidFill>
                <a:latin typeface="+mn-lt"/>
              </a:rPr>
              <a:t>- Beratung sämtlicher Betriebszweige, insbesondere Erneuerbare Energien, auf Honorarbasis</a:t>
            </a:r>
          </a:p>
          <a:p>
            <a:pPr marL="285750" indent="-285750">
              <a:buFontTx/>
              <a:buChar char="-"/>
              <a:defRPr/>
            </a:pPr>
            <a:endParaRPr lang="de-DE" altLang="de-DE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r>
              <a:rPr lang="de-DE" altLang="de-DE" dirty="0">
                <a:solidFill>
                  <a:schemeClr val="tx1"/>
                </a:solidFill>
                <a:latin typeface="+mn-lt"/>
              </a:rPr>
              <a:t>- Agrar- und Umweltplanung</a:t>
            </a:r>
          </a:p>
          <a:p>
            <a:pPr lvl="1" indent="0">
              <a:defRPr/>
            </a:pPr>
            <a:r>
              <a:rPr lang="de-DE" altLang="de-DE" sz="1400" dirty="0">
                <a:solidFill>
                  <a:schemeClr val="tx1"/>
                </a:solidFill>
                <a:latin typeface="+mn-lt"/>
              </a:rPr>
              <a:t>- Ökopunkteagentur</a:t>
            </a:r>
          </a:p>
          <a:p>
            <a:pPr lvl="1" indent="0">
              <a:defRPr/>
            </a:pPr>
            <a:r>
              <a:rPr lang="de-DE" altLang="de-DE" sz="1400" dirty="0">
                <a:solidFill>
                  <a:schemeClr val="tx1"/>
                </a:solidFill>
                <a:latin typeface="+mn-lt"/>
              </a:rPr>
              <a:t>- Planung von Ausgleichsflächen</a:t>
            </a:r>
          </a:p>
          <a:p>
            <a:pPr>
              <a:buFontTx/>
              <a:buNone/>
              <a:defRPr/>
            </a:pPr>
            <a:endParaRPr lang="de-DE" altLang="de-DE" dirty="0">
              <a:solidFill>
                <a:schemeClr val="tx1"/>
              </a:solidFill>
              <a:latin typeface="+mn-lt"/>
            </a:endParaRPr>
          </a:p>
          <a:p>
            <a:pPr>
              <a:buFontTx/>
              <a:buNone/>
              <a:defRPr/>
            </a:pPr>
            <a:endParaRPr lang="de-DE" altLang="de-DE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de-DE" altLang="de-DE" dirty="0">
              <a:solidFill>
                <a:schemeClr val="tx1"/>
              </a:solidFill>
              <a:latin typeface="+mn-lt"/>
            </a:endParaRPr>
          </a:p>
          <a:p>
            <a:pPr>
              <a:defRPr/>
            </a:pPr>
            <a:endParaRPr lang="de-DE" altLang="de-D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39304" y="1772816"/>
            <a:ext cx="360288" cy="360040"/>
          </a:xfrm>
          <a:prstGeom prst="rect">
            <a:avLst/>
          </a:prstGeom>
          <a:solidFill>
            <a:srgbClr val="EE7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39304" y="2708920"/>
            <a:ext cx="360288" cy="360040"/>
          </a:xfrm>
          <a:prstGeom prst="rect">
            <a:avLst/>
          </a:prstGeom>
          <a:solidFill>
            <a:srgbClr val="009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39304" y="3573016"/>
            <a:ext cx="360288" cy="36004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39304" y="4437112"/>
            <a:ext cx="360288" cy="360040"/>
          </a:xfrm>
          <a:prstGeom prst="rect">
            <a:avLst/>
          </a:prstGeom>
          <a:solidFill>
            <a:srgbClr val="1A3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9304" y="5229200"/>
            <a:ext cx="360288" cy="360040"/>
          </a:xfrm>
          <a:prstGeom prst="rect">
            <a:avLst/>
          </a:prstGeom>
          <a:solidFill>
            <a:srgbClr val="FFE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>
          <a:xfrm>
            <a:off x="599688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rgbClr val="140E6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DG-Status </a:t>
            </a:r>
            <a:endParaRPr lang="de-DE" altLang="de-DE" sz="2800" b="1" dirty="0" smtClean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(</a:t>
            </a:r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Dauergrünland)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694560" y="2180354"/>
            <a:ext cx="7343574" cy="3120854"/>
          </a:xfrm>
          <a:prstGeom prst="rect">
            <a:avLst/>
          </a:prstGeom>
          <a:extLst/>
        </p:spPr>
        <p:txBody>
          <a:bodyPr lIns="90488" tIns="44450" rIns="90488" bIns="44450"/>
          <a:lstStyle>
            <a:defPPr>
              <a:defRPr lang="de-DE"/>
            </a:defPPr>
            <a:lvl1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r>
              <a:rPr lang="de-DE" altLang="de-DE" dirty="0" smtClean="0"/>
              <a:t>DG- Dauergrünland muss im Verfahren gleich bleiben</a:t>
            </a:r>
            <a:endParaRPr lang="de-DE" altLang="de-DE" dirty="0"/>
          </a:p>
          <a:p>
            <a:endParaRPr lang="de-DE" altLang="de-DE" dirty="0"/>
          </a:p>
          <a:p>
            <a:r>
              <a:rPr lang="de-DE" altLang="de-DE" dirty="0" smtClean="0"/>
              <a:t>Jeder Besitzstand soll sich überlegen, ob die DG-Flächen (</a:t>
            </a:r>
            <a:r>
              <a:rPr lang="de-DE" altLang="de-DE" dirty="0" smtClean="0"/>
              <a:t>Einlage) </a:t>
            </a:r>
            <a:r>
              <a:rPr lang="de-DE" altLang="de-DE" dirty="0" smtClean="0"/>
              <a:t>verlegt werden </a:t>
            </a:r>
            <a:r>
              <a:rPr lang="de-DE" altLang="de-DE" dirty="0" smtClean="0"/>
              <a:t>sollen/können</a:t>
            </a:r>
            <a:endParaRPr lang="de-DE" altLang="de-DE" dirty="0"/>
          </a:p>
          <a:p>
            <a:endParaRPr lang="de-DE" altLang="de-DE" dirty="0"/>
          </a:p>
          <a:p>
            <a:r>
              <a:rPr lang="de-DE" altLang="de-DE" dirty="0" smtClean="0"/>
              <a:t>Verlegung des DG – Status ist in Ausnahmefälle möglich </a:t>
            </a:r>
            <a:endParaRPr lang="de-DE" altLang="de-DE" dirty="0"/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711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5" name="Textfeld 2"/>
          <p:cNvSpPr txBox="1">
            <a:spLocks noChangeArrowheads="1"/>
          </p:cNvSpPr>
          <p:nvPr/>
        </p:nvSpPr>
        <p:spPr bwMode="auto">
          <a:xfrm>
            <a:off x="473150" y="2132856"/>
            <a:ext cx="71295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Gibt es Notariatsurkunden oder Vereinbarungen</a:t>
            </a:r>
          </a:p>
          <a:p>
            <a:pPr algn="l" eaLnBrk="1" hangingPunct="1">
              <a:buFontTx/>
              <a:buNone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(z. B. Verkauf von Grundstücken an andere Teilnehmer),</a:t>
            </a:r>
          </a:p>
          <a:p>
            <a:pPr algn="l" eaLnBrk="1" hangingPunct="1">
              <a:buFontTx/>
              <a:buNone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die im Neuordnungsverfahren </a:t>
            </a:r>
            <a:r>
              <a:rPr lang="de-DE" altLang="de-DE" sz="2400" dirty="0" err="1" smtClean="0">
                <a:solidFill>
                  <a:schemeClr val="tx1"/>
                </a:solidFill>
                <a:latin typeface="+mn-lt"/>
              </a:rPr>
              <a:t>Burtenbach</a:t>
            </a:r>
            <a:r>
              <a:rPr lang="de-DE" altLang="de-DE" sz="2400" dirty="0" smtClean="0">
                <a:solidFill>
                  <a:schemeClr val="tx1"/>
                </a:solidFill>
                <a:latin typeface="+mn-lt"/>
              </a:rPr>
              <a:t> IV</a:t>
            </a:r>
            <a:endParaRPr lang="de-DE" altLang="de-DE" sz="2400" dirty="0">
              <a:solidFill>
                <a:schemeClr val="tx1"/>
              </a:solidFill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de-DE" altLang="de-DE" sz="2400" dirty="0" smtClean="0">
                <a:solidFill>
                  <a:schemeClr val="tx1"/>
                </a:solidFill>
                <a:latin typeface="+mn-lt"/>
              </a:rPr>
              <a:t>zu </a:t>
            </a: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berücksichtigen sind ?</a:t>
            </a: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„Ungeregelte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Besitzverhältnisse“</a:t>
            </a:r>
          </a:p>
        </p:txBody>
      </p:sp>
    </p:spTree>
    <p:extLst>
      <p:ext uri="{BB962C8B-B14F-4D97-AF65-F5344CB8AC3E}">
        <p14:creationId xmlns:p14="http://schemas.microsoft.com/office/powerpoint/2010/main" val="23729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4" name="Rechteck 1"/>
          <p:cNvSpPr>
            <a:spLocks noChangeArrowheads="1"/>
          </p:cNvSpPr>
          <p:nvPr/>
        </p:nvSpPr>
        <p:spPr bwMode="auto">
          <a:xfrm>
            <a:off x="467544" y="1772816"/>
            <a:ext cx="64960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Falls </a:t>
            </a:r>
            <a:r>
              <a:rPr lang="de-DE" altLang="de-DE" sz="24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Sie Miteigentümer an einem Gemeinschafts-recht (z.B. Erbengemeinschaft) sind, welche Flurstücke sind davon betroffen</a:t>
            </a:r>
            <a:r>
              <a:rPr lang="de-DE" altLang="de-DE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?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de-DE" altLang="de-DE" sz="24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Soll das Gemeinschaftsrecht aufgeteilt werden (Zustimmung aller Eigentümer erforderlich)? </a:t>
            </a:r>
            <a:endParaRPr lang="de-DE" altLang="de-DE" sz="2400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de-DE" altLang="de-DE" sz="24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de-DE" altLang="de-DE" sz="24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Ernennung eines Bevollmächtigten sinnvoll!</a:t>
            </a:r>
          </a:p>
        </p:txBody>
      </p:sp>
      <p:sp>
        <p:nvSpPr>
          <p:cNvPr id="5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Gemeinschaftsrechte</a:t>
            </a:r>
          </a:p>
        </p:txBody>
      </p:sp>
    </p:spTree>
    <p:extLst>
      <p:ext uri="{BB962C8B-B14F-4D97-AF65-F5344CB8AC3E}">
        <p14:creationId xmlns:p14="http://schemas.microsoft.com/office/powerpoint/2010/main" val="12565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2344" y="1731342"/>
            <a:ext cx="8376120" cy="3744416"/>
          </a:xfrm>
          <a:prstGeom prst="rect">
            <a:avLst/>
          </a:prstGeom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sz="2000" dirty="0" smtClean="0">
                <a:cs typeface="Times New Roman" pitchFamily="18" charset="0"/>
              </a:rPr>
              <a:t>Es wird alles </a:t>
            </a:r>
            <a:r>
              <a:rPr lang="de-DE" altLang="de-DE" sz="2000" b="1" dirty="0" smtClean="0">
                <a:solidFill>
                  <a:srgbClr val="FF0000"/>
                </a:solidFill>
                <a:cs typeface="Times New Roman" pitchFamily="18" charset="0"/>
              </a:rPr>
              <a:t>be</a:t>
            </a:r>
            <a:r>
              <a:rPr lang="de-DE" altLang="de-DE" sz="2000" dirty="0" smtClean="0">
                <a:cs typeface="Times New Roman" pitchFamily="18" charset="0"/>
              </a:rPr>
              <a:t>sprochen, aber nichts </a:t>
            </a:r>
            <a:r>
              <a:rPr lang="de-DE" altLang="de-DE" sz="2000" b="1" dirty="0" smtClean="0">
                <a:solidFill>
                  <a:srgbClr val="FF0000"/>
                </a:solidFill>
                <a:cs typeface="Times New Roman" pitchFamily="18" charset="0"/>
              </a:rPr>
              <a:t>ver</a:t>
            </a:r>
            <a:r>
              <a:rPr lang="de-DE" altLang="de-DE" sz="2000" dirty="0" smtClean="0">
                <a:cs typeface="Times New Roman" pitchFamily="18" charset="0"/>
              </a:rPr>
              <a:t>sprochen.</a:t>
            </a:r>
          </a:p>
          <a:p>
            <a:pPr eaLnBrk="1" hangingPunct="1"/>
            <a:r>
              <a:rPr lang="de-DE" altLang="de-DE" sz="2000" dirty="0" smtClean="0">
                <a:cs typeface="Times New Roman" pitchFamily="18" charset="0"/>
              </a:rPr>
              <a:t>Es müssen erst alle Teilnehmer gehört werden.</a:t>
            </a:r>
          </a:p>
          <a:p>
            <a:pPr eaLnBrk="1" hangingPunct="1"/>
            <a:r>
              <a:rPr lang="de-DE" altLang="de-DE" sz="2000" dirty="0" smtClean="0">
                <a:cs typeface="Times New Roman" pitchFamily="18" charset="0"/>
              </a:rPr>
              <a:t>Die zeitliche Reihenfolge der Ladungen hat keinen Einfluss auf die Landabfindung.</a:t>
            </a:r>
          </a:p>
          <a:p>
            <a:pPr eaLnBrk="1" hangingPunct="1"/>
            <a:r>
              <a:rPr lang="de-DE" altLang="de-DE" sz="2000" dirty="0" smtClean="0">
                <a:cs typeface="Times New Roman" pitchFamily="18" charset="0"/>
              </a:rPr>
              <a:t>Eine sachliche Atmosphäre erleichtert die Verhandlung.</a:t>
            </a:r>
          </a:p>
          <a:p>
            <a:pPr eaLnBrk="1" hangingPunct="1"/>
            <a:r>
              <a:rPr lang="de-DE" altLang="de-DE" sz="2000" dirty="0" smtClean="0">
                <a:cs typeface="Times New Roman" pitchFamily="18" charset="0"/>
              </a:rPr>
              <a:t>Beim Wunschtermin werden keine Zusicherungen über die Abfindung gegeben.</a:t>
            </a:r>
          </a:p>
          <a:p>
            <a:pPr eaLnBrk="1" hangingPunct="1"/>
            <a:r>
              <a:rPr lang="de-DE" altLang="de-DE" sz="2000" dirty="0" smtClean="0">
                <a:cs typeface="Times New Roman" pitchFamily="18" charset="0"/>
              </a:rPr>
              <a:t>Eine großzügige Einstellung zur Neuverteilung bringt Vorteile.</a:t>
            </a:r>
          </a:p>
          <a:p>
            <a:pPr eaLnBrk="1" hangingPunct="1"/>
            <a:r>
              <a:rPr lang="de-DE" altLang="de-DE" sz="2000" dirty="0" smtClean="0">
                <a:cs typeface="Times New Roman" pitchFamily="18" charset="0"/>
              </a:rPr>
              <a:t>Beide Ehepartner, Hofnachfolger etc. sollen zum Wunschtermin kommen.</a:t>
            </a: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Hinweise und Bitten</a:t>
            </a:r>
          </a:p>
        </p:txBody>
      </p:sp>
    </p:spTree>
    <p:extLst>
      <p:ext uri="{BB962C8B-B14F-4D97-AF65-F5344CB8AC3E}">
        <p14:creationId xmlns:p14="http://schemas.microsoft.com/office/powerpoint/2010/main" val="161432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hteck 2"/>
          <p:cNvSpPr>
            <a:spLocks noChangeArrowheads="1"/>
          </p:cNvSpPr>
          <p:nvPr/>
        </p:nvSpPr>
        <p:spPr bwMode="auto">
          <a:xfrm>
            <a:off x="179512" y="4941167"/>
            <a:ext cx="70564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dirty="0" smtClean="0">
                <a:solidFill>
                  <a:srgbClr val="140E63"/>
                </a:solidFill>
                <a:latin typeface="Calibri" pitchFamily="34" charset="0"/>
              </a:rPr>
              <a:t>Christian Pasdera</a:t>
            </a:r>
            <a:endParaRPr lang="de-DE" altLang="de-DE" dirty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dirty="0" smtClean="0">
                <a:solidFill>
                  <a:srgbClr val="140E63"/>
                </a:solidFill>
                <a:latin typeface="Calibri" pitchFamily="34" charset="0"/>
              </a:rPr>
              <a:t>Pröllstraße 20</a:t>
            </a:r>
            <a:endParaRPr lang="de-DE" altLang="de-DE" dirty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dirty="0" smtClean="0">
                <a:solidFill>
                  <a:srgbClr val="140E63"/>
                </a:solidFill>
                <a:latin typeface="Calibri" pitchFamily="34" charset="0"/>
              </a:rPr>
              <a:t>86157 Augsburg</a:t>
            </a:r>
            <a:endParaRPr lang="de-DE" altLang="de-DE" dirty="0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dirty="0" smtClean="0">
                <a:solidFill>
                  <a:srgbClr val="140E63"/>
                </a:solidFill>
                <a:latin typeface="Calibri" pitchFamily="34" charset="0"/>
              </a:rPr>
              <a:t>Tel: 0821 / 502 </a:t>
            </a:r>
            <a:r>
              <a:rPr lang="de-DE" altLang="de-DE" dirty="0" smtClean="0">
                <a:solidFill>
                  <a:srgbClr val="140E63"/>
                </a:solidFill>
                <a:latin typeface="Calibri" pitchFamily="34" charset="0"/>
              </a:rPr>
              <a:t>228 555</a:t>
            </a:r>
            <a:r>
              <a:rPr lang="de-DE" altLang="de-DE" dirty="0">
                <a:solidFill>
                  <a:srgbClr val="140E63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2" name="Rechteck 1"/>
          <p:cNvSpPr/>
          <p:nvPr/>
        </p:nvSpPr>
        <p:spPr>
          <a:xfrm>
            <a:off x="395536" y="183146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de-DE" altLang="de-DE" sz="2800" b="1" dirty="0">
                <a:solidFill>
                  <a:srgbClr val="140E63"/>
                </a:solidFill>
                <a:latin typeface="Calibri" pitchFamily="34" charset="0"/>
              </a:rPr>
              <a:t>Vielen Dank</a:t>
            </a:r>
          </a:p>
          <a:p>
            <a:pPr algn="ctr" eaLnBrk="1" hangingPunct="1">
              <a:buFontTx/>
              <a:buNone/>
            </a:pPr>
            <a:r>
              <a:rPr lang="de-DE" altLang="de-DE" sz="2800" b="1" dirty="0">
                <a:solidFill>
                  <a:srgbClr val="140E63"/>
                </a:solidFill>
                <a:latin typeface="Calibri" pitchFamily="34" charset="0"/>
              </a:rPr>
              <a:t> für Ihre Aufmerksamkeit ! </a:t>
            </a:r>
          </a:p>
          <a:p>
            <a:pPr algn="ctr" eaLnBrk="1" hangingPunct="1">
              <a:buFontTx/>
              <a:buNone/>
            </a:pPr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r>
              <a:rPr lang="de-DE" altLang="de-DE" sz="2800" b="1" dirty="0">
                <a:solidFill>
                  <a:srgbClr val="140E63"/>
                </a:solidFill>
                <a:latin typeface="Calibri" pitchFamily="34" charset="0"/>
              </a:rPr>
              <a:t>Auf einen weiteren </a:t>
            </a:r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guten und </a:t>
            </a:r>
            <a:r>
              <a:rPr lang="de-DE" altLang="de-DE" sz="2800" b="1" dirty="0">
                <a:solidFill>
                  <a:srgbClr val="140E63"/>
                </a:solidFill>
                <a:latin typeface="Calibri" pitchFamily="34" charset="0"/>
              </a:rPr>
              <a:t>erfolgreichen</a:t>
            </a:r>
          </a:p>
          <a:p>
            <a:pPr algn="ctr" eaLnBrk="1" hangingPunct="1">
              <a:buFontTx/>
              <a:buNone/>
            </a:pPr>
            <a:r>
              <a:rPr lang="de-DE" altLang="de-DE" sz="2800" b="1" dirty="0">
                <a:solidFill>
                  <a:srgbClr val="140E63"/>
                </a:solidFill>
                <a:latin typeface="Calibri" pitchFamily="34" charset="0"/>
              </a:rPr>
              <a:t>Verlauf der Flurneuordnung</a:t>
            </a:r>
          </a:p>
          <a:p>
            <a:pPr algn="ctr" eaLnBrk="1" hangingPunct="1">
              <a:buFontTx/>
              <a:buNone/>
            </a:pPr>
            <a:r>
              <a:rPr lang="de-DE" altLang="de-DE" sz="2800" b="1" dirty="0">
                <a:solidFill>
                  <a:srgbClr val="140E63"/>
                </a:solidFill>
                <a:latin typeface="Calibri" pitchFamily="34" charset="0"/>
              </a:rPr>
              <a:t>Burtenbach IV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599688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de-DE" sz="1400" dirty="0" smtClean="0">
                <a:solidFill>
                  <a:srgbClr val="140E63"/>
                </a:solidFill>
              </a:rPr>
              <a:t>christian.pasdera@bbv-ls.de</a:t>
            </a:r>
            <a:endParaRPr lang="de-DE" sz="1400" dirty="0">
              <a:solidFill>
                <a:srgbClr val="140E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9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4"/>
          <p:cNvSpPr txBox="1">
            <a:spLocks/>
          </p:cNvSpPr>
          <p:nvPr/>
        </p:nvSpPr>
        <p:spPr bwMode="auto">
          <a:xfrm>
            <a:off x="395288" y="260350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>
                <a:solidFill>
                  <a:srgbClr val="140E63"/>
                </a:solidFill>
                <a:latin typeface="Calibri" pitchFamily="34" charset="0"/>
              </a:rPr>
              <a:t>BBV LandSiedlung GmbH</a:t>
            </a:r>
          </a:p>
          <a:p>
            <a:pPr algn="ctr" eaLnBrk="1" hangingPunct="1"/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17411" name="Fußzeilenplatzhalter 4"/>
          <p:cNvSpPr txBox="1">
            <a:spLocks/>
          </p:cNvSpPr>
          <p:nvPr/>
        </p:nvSpPr>
        <p:spPr bwMode="auto">
          <a:xfrm>
            <a:off x="179388" y="1989138"/>
            <a:ext cx="8640762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2400" b="1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400" b="1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17412" name="Fußzeilenplatzhalter 4"/>
          <p:cNvSpPr txBox="1">
            <a:spLocks/>
          </p:cNvSpPr>
          <p:nvPr/>
        </p:nvSpPr>
        <p:spPr bwMode="auto">
          <a:xfrm>
            <a:off x="611188" y="1716088"/>
            <a:ext cx="856932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  <a:p>
            <a:pPr eaLnBrk="1" hangingPunct="1"/>
            <a:endParaRPr lang="de-DE" altLang="de-DE" sz="2400" b="1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  <a:p>
            <a:pPr eaLnBrk="1" hangingPunct="1"/>
            <a:endParaRPr lang="de-DE" altLang="de-DE" sz="2400" b="1">
              <a:solidFill>
                <a:srgbClr val="140E63"/>
              </a:solidFill>
              <a:latin typeface="Calibri" pitchFamily="34" charset="0"/>
            </a:endParaRPr>
          </a:p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  <a:p>
            <a:pPr eaLnBrk="1" hangingPunct="1"/>
            <a:r>
              <a:rPr lang="de-DE" altLang="de-DE" sz="2400" b="1">
                <a:solidFill>
                  <a:srgbClr val="140E63"/>
                </a:solidFill>
                <a:latin typeface="Calibri" pitchFamily="34" charset="0"/>
              </a:rPr>
              <a:t>	</a:t>
            </a:r>
          </a:p>
        </p:txBody>
      </p:sp>
      <p:pic>
        <p:nvPicPr>
          <p:cNvPr id="17414" name="Grafik 11" descr="Firmenstandorte_März201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4068762" cy="4176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ußzeilenplatzhalter 3"/>
          <p:cNvSpPr txBox="1">
            <a:spLocks/>
          </p:cNvSpPr>
          <p:nvPr/>
        </p:nvSpPr>
        <p:spPr>
          <a:xfrm>
            <a:off x="599688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rgbClr val="140E6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e-DE" sz="1400" smtClean="0"/>
              <a:t>christian.pasdera@bbv-ls.de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6491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ußzeilenplatzhalter 4"/>
          <p:cNvSpPr txBox="1">
            <a:spLocks/>
          </p:cNvSpPr>
          <p:nvPr/>
        </p:nvSpPr>
        <p:spPr bwMode="auto">
          <a:xfrm>
            <a:off x="395288" y="260350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de-DE" altLang="de-DE" sz="24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18435" name="Fußzeilenplatzhalter 4"/>
          <p:cNvSpPr txBox="1">
            <a:spLocks/>
          </p:cNvSpPr>
          <p:nvPr/>
        </p:nvSpPr>
        <p:spPr bwMode="auto">
          <a:xfrm>
            <a:off x="179388" y="3861048"/>
            <a:ext cx="8640762" cy="237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2400" b="1" dirty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4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18437" name="Fußzeilenplatzhalter 4"/>
          <p:cNvSpPr txBox="1">
            <a:spLocks/>
          </p:cNvSpPr>
          <p:nvPr/>
        </p:nvSpPr>
        <p:spPr bwMode="auto">
          <a:xfrm>
            <a:off x="222733" y="3131096"/>
            <a:ext cx="8569325" cy="309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§"/>
              <a:defRPr/>
            </a:pPr>
            <a:endParaRPr lang="de-DE" sz="2400" dirty="0" smtClean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1916832"/>
            <a:ext cx="7185992" cy="326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Gesetzliche Grundlage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Abfindungsgrundsätze und Fachbegriffe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Unterlagen zum Wunschtermin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Ablauf der Wunschentgegennahme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Vorbereitung zum Wunschtermin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de-DE" altLang="de-DE" sz="2400" dirty="0">
                <a:solidFill>
                  <a:schemeClr val="tx1"/>
                </a:solidFill>
                <a:latin typeface="+mn-lt"/>
              </a:rPr>
              <a:t>Hinweise und Bitten</a:t>
            </a: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Inhalt der Informationen </a:t>
            </a:r>
          </a:p>
          <a:p>
            <a:pPr eaLnBrk="1" hangingPunct="1"/>
            <a:r>
              <a:rPr lang="de-DE" altLang="de-DE" sz="2800" b="1" dirty="0">
                <a:solidFill>
                  <a:srgbClr val="140E63"/>
                </a:solidFill>
                <a:latin typeface="Calibri" pitchFamily="34" charset="0"/>
              </a:rPr>
              <a:t>z</a:t>
            </a:r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um Wunschtermin</a:t>
            </a:r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9" name="Fußzeilenplatzhalter 3"/>
          <p:cNvSpPr txBox="1">
            <a:spLocks/>
          </p:cNvSpPr>
          <p:nvPr/>
        </p:nvSpPr>
        <p:spPr>
          <a:xfrm>
            <a:off x="599688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rgbClr val="140E6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e-DE" sz="1400" smtClean="0"/>
              <a:t>christian.pasdera@bbv-ls.de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8329"/>
              </p:ext>
            </p:extLst>
          </p:nvPr>
        </p:nvGraphicFramePr>
        <p:xfrm>
          <a:off x="2374107" y="2420888"/>
          <a:ext cx="3948112" cy="339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Clip" r:id="rId3" imgW="3948113" imgH="3971925" progId="MS_ClipArt_Gallery.5">
                  <p:embed/>
                </p:oleObj>
              </mc:Choice>
              <mc:Fallback>
                <p:oleObj name="Clip" r:id="rId3" imgW="3948113" imgH="3971925" progId="MS_ClipArt_Gallery.5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107" y="2420888"/>
                        <a:ext cx="3948112" cy="3396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395288" y="2420888"/>
            <a:ext cx="8353176" cy="3494136"/>
            <a:chOff x="384" y="1248"/>
            <a:chExt cx="4847" cy="2927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V="1">
              <a:off x="384" y="1248"/>
              <a:ext cx="4847" cy="287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528" y="1296"/>
              <a:ext cx="4703" cy="287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" name="Fußzeilenplatzhalter 4"/>
          <p:cNvSpPr txBox="1">
            <a:spLocks/>
          </p:cNvSpPr>
          <p:nvPr/>
        </p:nvSpPr>
        <p:spPr bwMode="auto">
          <a:xfrm>
            <a:off x="395288" y="260350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Wunschtermin –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Was ist das? </a:t>
            </a:r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8" name="Fußzeilenplatzhalter 3"/>
          <p:cNvSpPr txBox="1">
            <a:spLocks/>
          </p:cNvSpPr>
          <p:nvPr/>
        </p:nvSpPr>
        <p:spPr>
          <a:xfrm>
            <a:off x="599688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b="0" kern="1200">
                <a:solidFill>
                  <a:srgbClr val="140E63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e-DE" sz="1400" smtClean="0"/>
              <a:t>christian.pasdera@bbv-ls.de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5959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ußzeilenplatzhalter 4"/>
          <p:cNvSpPr txBox="1">
            <a:spLocks/>
          </p:cNvSpPr>
          <p:nvPr/>
        </p:nvSpPr>
        <p:spPr bwMode="auto">
          <a:xfrm>
            <a:off x="796132" y="260350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de-DE" altLang="de-DE" sz="2400" b="1" dirty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19459" name="Fußzeilenplatzhalter 4"/>
          <p:cNvSpPr txBox="1">
            <a:spLocks/>
          </p:cNvSpPr>
          <p:nvPr/>
        </p:nvSpPr>
        <p:spPr bwMode="auto">
          <a:xfrm>
            <a:off x="179388" y="1989138"/>
            <a:ext cx="8640762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2400" b="1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400" b="1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16388" name="Fußzeilenplatzhalter 4"/>
          <p:cNvSpPr txBox="1">
            <a:spLocks/>
          </p:cNvSpPr>
          <p:nvPr/>
        </p:nvSpPr>
        <p:spPr bwMode="auto">
          <a:xfrm>
            <a:off x="395288" y="2792719"/>
            <a:ext cx="8569325" cy="3528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sz="2400" b="1" dirty="0" smtClean="0">
              <a:solidFill>
                <a:srgbClr val="140E63"/>
              </a:solidFill>
              <a:latin typeface="Calibri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27088" y="2132856"/>
            <a:ext cx="46164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de-DE" altLang="de-DE" sz="2600" b="1" dirty="0">
                <a:solidFill>
                  <a:schemeClr val="tx1"/>
                </a:solidFill>
                <a:latin typeface="+mn-lt"/>
              </a:rPr>
              <a:t>§ 57 des </a:t>
            </a:r>
          </a:p>
          <a:p>
            <a:pPr algn="l" eaLnBrk="1" hangingPunct="1">
              <a:buFontTx/>
              <a:buNone/>
            </a:pPr>
            <a:r>
              <a:rPr lang="de-DE" altLang="de-DE" sz="2600" b="1" dirty="0">
                <a:solidFill>
                  <a:schemeClr val="tx1"/>
                </a:solidFill>
                <a:latin typeface="+mn-lt"/>
              </a:rPr>
              <a:t>Flurbereinigungsgesetzes (FlurbG)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27088" y="3501107"/>
            <a:ext cx="40322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buChar char="•"/>
              <a:defRPr sz="1200">
                <a:solidFill>
                  <a:srgbClr val="707173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None/>
            </a:pPr>
            <a:r>
              <a:rPr lang="de-DE" altLang="de-DE" sz="2500" dirty="0">
                <a:solidFill>
                  <a:schemeClr val="tx1"/>
                </a:solidFill>
                <a:latin typeface="+mn-lt"/>
              </a:rPr>
              <a:t>Vor der Aufstellung des </a:t>
            </a:r>
          </a:p>
          <a:p>
            <a:pPr algn="l">
              <a:buFontTx/>
              <a:buNone/>
            </a:pPr>
            <a:r>
              <a:rPr lang="de-DE" altLang="de-DE" sz="2500" dirty="0" smtClean="0">
                <a:solidFill>
                  <a:schemeClr val="tx1"/>
                </a:solidFill>
                <a:latin typeface="+mn-lt"/>
              </a:rPr>
              <a:t>Flurbereinigungsplanes </a:t>
            </a:r>
            <a:r>
              <a:rPr lang="de-DE" altLang="de-DE" sz="2500" dirty="0">
                <a:solidFill>
                  <a:schemeClr val="tx1"/>
                </a:solidFill>
                <a:latin typeface="+mn-lt"/>
              </a:rPr>
              <a:t>sind die Teilnehmer über ihre Wünsche für die Abfindung zu hören.</a:t>
            </a:r>
          </a:p>
        </p:txBody>
      </p:sp>
      <p:graphicFrame>
        <p:nvGraphicFramePr>
          <p:cNvPr id="2" name="Objek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5076825" y="4005263"/>
          <a:ext cx="38131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Clip" r:id="rId4" imgW="3813175" imgH="1892300" progId="MS_ClipArt_Gallery.5">
                  <p:embed/>
                </p:oleObj>
              </mc:Choice>
              <mc:Fallback>
                <p:oleObj name="Clip" r:id="rId4" imgW="3813175" imgH="1892300" progId="MS_ClipArt_Gallery.5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005263"/>
                        <a:ext cx="381317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ußzeilenplatzhalter 4"/>
          <p:cNvSpPr txBox="1">
            <a:spLocks/>
          </p:cNvSpPr>
          <p:nvPr/>
        </p:nvSpPr>
        <p:spPr bwMode="auto">
          <a:xfrm>
            <a:off x="395288" y="260350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Wunschtermin –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Was ist das? </a:t>
            </a:r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  <a:p>
            <a:pPr algn="ctr" eaLnBrk="1" hangingPunct="1"/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13818" y="1916832"/>
            <a:ext cx="7923026" cy="352499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2400" dirty="0" smtClean="0"/>
              <a:t>§ 87 FlurbG – Abfindung mit Land</a:t>
            </a:r>
          </a:p>
          <a:p>
            <a:pPr eaLnBrk="1" hangingPunct="1">
              <a:lnSpc>
                <a:spcPct val="90000"/>
              </a:lnSpc>
            </a:pPr>
            <a:endParaRPr lang="de-DE" altLang="de-DE" sz="800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400" dirty="0" smtClean="0"/>
              <a:t>Nutzungsart, Beschaffenheit, Bodengüte und Entfernung sollen den alten Grundstücken entsprechen</a:t>
            </a:r>
          </a:p>
          <a:p>
            <a:pPr eaLnBrk="1" hangingPunct="1">
              <a:lnSpc>
                <a:spcPct val="90000"/>
              </a:lnSpc>
            </a:pPr>
            <a:endParaRPr lang="de-DE" altLang="de-DE" sz="800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400" dirty="0" smtClean="0"/>
              <a:t>Möglichst große Grundstücke</a:t>
            </a:r>
          </a:p>
          <a:p>
            <a:pPr eaLnBrk="1" hangingPunct="1">
              <a:lnSpc>
                <a:spcPct val="90000"/>
              </a:lnSpc>
            </a:pPr>
            <a:endParaRPr lang="de-DE" altLang="de-DE" sz="800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400" dirty="0" smtClean="0"/>
              <a:t>Erschließung durch Zuwegung muss gesichert sein</a:t>
            </a:r>
          </a:p>
          <a:p>
            <a:pPr eaLnBrk="1" hangingPunct="1">
              <a:lnSpc>
                <a:spcPct val="90000"/>
              </a:lnSpc>
            </a:pPr>
            <a:endParaRPr lang="de-DE" altLang="de-DE" sz="800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de-DE" sz="2400" dirty="0" smtClean="0"/>
              <a:t>Änderung der Struktur eines Betriebes nur mit dessen Zustimmung </a:t>
            </a: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Abfindungsgrundsätze </a:t>
            </a:r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2064" y="1844824"/>
            <a:ext cx="8044780" cy="35988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defPPr>
              <a:defRPr lang="de-DE"/>
            </a:defPPr>
            <a:lvl1pPr marL="342900" indent="-342900" eaLnBrk="1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r>
              <a:rPr lang="de-DE" altLang="de-DE" dirty="0"/>
              <a:t>Haus- und Hofgrundstücke sind laut Gesetz besonders geschützt</a:t>
            </a:r>
          </a:p>
          <a:p>
            <a:endParaRPr lang="de-DE" altLang="de-DE" dirty="0"/>
          </a:p>
          <a:p>
            <a:r>
              <a:rPr lang="de-DE" altLang="de-DE" dirty="0"/>
              <a:t>Betriebswirtschaftliche Verhältnisse aller Teilnehmer sind gegeneinander abzuwägen</a:t>
            </a:r>
          </a:p>
          <a:p>
            <a:endParaRPr lang="de-DE" altLang="de-DE" dirty="0"/>
          </a:p>
          <a:p>
            <a:r>
              <a:rPr lang="de-DE" altLang="de-DE" dirty="0"/>
              <a:t>ein Teilnehmer kann mit seiner Zustimmung statt in Land auch in Geld (ganz oder teilweise) abgefunden werden</a:t>
            </a: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Abfindungsgrundsätze</a:t>
            </a:r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4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996880" y="6356350"/>
            <a:ext cx="2895600" cy="365125"/>
          </a:xfrm>
        </p:spPr>
        <p:txBody>
          <a:bodyPr/>
          <a:lstStyle/>
          <a:p>
            <a:pPr algn="r">
              <a:defRPr/>
            </a:pPr>
            <a:r>
              <a:rPr lang="de-DE" sz="1400" dirty="0" smtClean="0"/>
              <a:t>christian.pasdera@bbv-ls.de</a:t>
            </a:r>
            <a:endParaRPr lang="de-DE" sz="1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700808"/>
            <a:ext cx="6336308" cy="3816350"/>
          </a:xfrm>
          <a:prstGeom prst="rect">
            <a:avLst/>
          </a:prstGeom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altLang="de-DE" sz="2400" dirty="0" smtClean="0">
                <a:solidFill>
                  <a:srgbClr val="FF0000"/>
                </a:solidFill>
              </a:rPr>
              <a:t>Gewanne</a:t>
            </a:r>
          </a:p>
          <a:p>
            <a:pPr eaLnBrk="1" hangingPunct="1"/>
            <a:r>
              <a:rPr lang="de-DE" altLang="de-DE" sz="2400" dirty="0" smtClean="0"/>
              <a:t>Flurstücksnummer</a:t>
            </a:r>
            <a:endParaRPr lang="de-DE" altLang="de-DE" sz="2400" dirty="0" smtClean="0"/>
          </a:p>
          <a:p>
            <a:pPr eaLnBrk="1" hangingPunct="1"/>
            <a:r>
              <a:rPr lang="de-DE" alt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Wertzahl</a:t>
            </a:r>
          </a:p>
          <a:p>
            <a:pPr eaLnBrk="1" hangingPunct="1"/>
            <a:r>
              <a:rPr lang="de-DE" altLang="de-DE" sz="2400" dirty="0" smtClean="0"/>
              <a:t>Wertverhältniszahl</a:t>
            </a:r>
          </a:p>
          <a:p>
            <a:pPr eaLnBrk="1" hangingPunct="1"/>
            <a:r>
              <a:rPr lang="de-DE" altLang="de-DE" sz="2400" dirty="0" smtClean="0"/>
              <a:t>Einlagewert</a:t>
            </a:r>
          </a:p>
          <a:p>
            <a:pPr eaLnBrk="1" hangingPunct="1"/>
            <a:r>
              <a:rPr lang="de-DE" altLang="de-DE" sz="2400" dirty="0" smtClean="0"/>
              <a:t>Forderung = Einlage</a:t>
            </a:r>
          </a:p>
          <a:p>
            <a:pPr eaLnBrk="1" hangingPunct="1"/>
            <a:r>
              <a:rPr lang="de-DE" altLang="de-DE" sz="2400" dirty="0" smtClean="0"/>
              <a:t>Flächenmehrung/Flächenminderung </a:t>
            </a:r>
          </a:p>
          <a:p>
            <a:pPr eaLnBrk="1" hangingPunct="1"/>
            <a:r>
              <a:rPr lang="de-DE" altLang="de-DE" sz="2400" dirty="0" smtClean="0"/>
              <a:t>Flurbereinigungsplan </a:t>
            </a:r>
            <a:endParaRPr lang="de-DE" altLang="de-DE" sz="2400" dirty="0" smtClean="0">
              <a:hlinkClick r:id="rId2" action="ppaction://hlinksldjump"/>
            </a:endParaRPr>
          </a:p>
          <a:p>
            <a:pPr marL="0" indent="0" eaLnBrk="1" hangingPunct="1">
              <a:buNone/>
            </a:pPr>
            <a:endParaRPr lang="de-DE" altLang="de-DE" sz="2400" dirty="0" smtClean="0">
              <a:hlinkClick r:id="rId2" action="ppaction://hlinksldjump"/>
            </a:endParaRP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372344" y="229046"/>
            <a:ext cx="80645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Erläuterung von </a:t>
            </a:r>
          </a:p>
          <a:p>
            <a:pPr eaLnBrk="1" hangingPunct="1"/>
            <a:r>
              <a:rPr lang="de-DE" altLang="de-DE" sz="2800" b="1" dirty="0" smtClean="0">
                <a:solidFill>
                  <a:srgbClr val="140E63"/>
                </a:solidFill>
                <a:latin typeface="Calibri" pitchFamily="34" charset="0"/>
              </a:rPr>
              <a:t>Fachbegriffen</a:t>
            </a:r>
            <a:endParaRPr lang="de-DE" altLang="de-DE" sz="2800" b="1" dirty="0">
              <a:solidFill>
                <a:srgbClr val="140E63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7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Bildschirmpräsentation (4:3)</PresentationFormat>
  <Paragraphs>217</Paragraphs>
  <Slides>24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7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2" baseType="lpstr">
      <vt:lpstr>4_Larissa-Design</vt:lpstr>
      <vt:lpstr>5_Larissa-Design</vt:lpstr>
      <vt:lpstr>1_Larissa-Design</vt:lpstr>
      <vt:lpstr>2_Larissa-Design</vt:lpstr>
      <vt:lpstr>6_Larissa-Design</vt:lpstr>
      <vt:lpstr>7_Larissa-Design</vt:lpstr>
      <vt:lpstr>8_Larissa-Design</vt:lpstr>
      <vt:lpstr>Clip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Bayerischer Bauernverband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Reitmeier</dc:creator>
  <cp:lastModifiedBy>BBV LandSiedlung GmbH</cp:lastModifiedBy>
  <cp:revision>397</cp:revision>
  <cp:lastPrinted>2016-10-25T12:11:18Z</cp:lastPrinted>
  <dcterms:created xsi:type="dcterms:W3CDTF">2010-07-30T12:12:48Z</dcterms:created>
  <dcterms:modified xsi:type="dcterms:W3CDTF">2018-01-31T10:23:33Z</dcterms:modified>
</cp:coreProperties>
</file>